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08"/>
  </p:normalViewPr>
  <p:slideViewPr>
    <p:cSldViewPr snapToGrid="0" snapToObjects="1">
      <p:cViewPr varScale="1">
        <p:scale>
          <a:sx n="102" d="100"/>
          <a:sy n="102" d="100"/>
        </p:scale>
        <p:origin x="176" y="6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4b19621bfe_4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4b19621bfe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b19621bfe_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b19621bfe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4b19621bfe_7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4b19621bfe_7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4b19621bfe_7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4b19621bfe_7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b19621bfe_7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b19621bfe_7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sz="1200">
                <a:solidFill>
                  <a:srgbClr val="222222"/>
                </a:solidFill>
                <a:highlight>
                  <a:srgbClr val="FFFFFF"/>
                </a:highlight>
              </a:rPr>
              <a:t>visibility, feedback, constraints, mapping, </a:t>
            </a:r>
            <a:r>
              <a:rPr lang="no" sz="1200" b="1">
                <a:solidFill>
                  <a:srgbClr val="222222"/>
                </a:solidFill>
                <a:highlight>
                  <a:srgbClr val="FFFFFF"/>
                </a:highlight>
              </a:rPr>
              <a:t>consistency</a:t>
            </a:r>
            <a:r>
              <a:rPr lang="no" sz="1200">
                <a:solidFill>
                  <a:srgbClr val="222222"/>
                </a:solidFill>
                <a:highlight>
                  <a:srgbClr val="FFFFFF"/>
                </a:highlight>
              </a:rPr>
              <a:t> and affordances.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4b19621bfe_7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4b19621bfe_7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no" sz="1200">
                <a:solidFill>
                  <a:srgbClr val="222222"/>
                </a:solidFill>
                <a:highlight>
                  <a:srgbClr val="FFFFFF"/>
                </a:highlight>
              </a:rPr>
              <a:t>visibility, feedback, constraints, mapping, </a:t>
            </a:r>
            <a:r>
              <a:rPr lang="no" sz="1200" b="1">
                <a:solidFill>
                  <a:srgbClr val="222222"/>
                </a:solidFill>
                <a:highlight>
                  <a:srgbClr val="FFFFFF"/>
                </a:highlight>
              </a:rPr>
              <a:t>consistency</a:t>
            </a:r>
            <a:r>
              <a:rPr lang="no" sz="1200">
                <a:solidFill>
                  <a:srgbClr val="222222"/>
                </a:solidFill>
                <a:highlight>
                  <a:srgbClr val="FFFFFF"/>
                </a:highlight>
              </a:rPr>
              <a:t> and affordances.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4b19621bfe_1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4b19621bfe_1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4b19621bfe_7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4b19621bfe_7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4b19621bfe_1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4b19621bfe_1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no"/>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o"/>
              <a:t>Øving 1: Designprinsipper</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no"/>
              <a:t>TDT4180 - Gruppe 31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18" name="Google Shape;118;p22"/>
          <p:cNvPicPr preferRelativeResize="0"/>
          <p:nvPr/>
        </p:nvPicPr>
        <p:blipFill>
          <a:blip r:embed="rId3">
            <a:alphaModFix/>
          </a:blip>
          <a:stretch>
            <a:fillRect/>
          </a:stretch>
        </p:blipFill>
        <p:spPr>
          <a:xfrm>
            <a:off x="0" y="445032"/>
            <a:ext cx="9144002" cy="431673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Hva skal produktet gjøre?</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For studenter:</a:t>
            </a:r>
            <a:endParaRPr/>
          </a:p>
          <a:p>
            <a:pPr marL="914400" lvl="1" indent="-317500" algn="l" rtl="0">
              <a:spcBef>
                <a:spcPts val="0"/>
              </a:spcBef>
              <a:spcAft>
                <a:spcPts val="0"/>
              </a:spcAft>
              <a:buSzPts val="1400"/>
              <a:buChar char="-"/>
            </a:pPr>
            <a:r>
              <a:rPr lang="no"/>
              <a:t>Gi studenter oversikt over fag, øvinger, undervisningsmateriale og kunngjøringer</a:t>
            </a:r>
            <a:endParaRPr/>
          </a:p>
          <a:p>
            <a:pPr marL="914400" lvl="1" indent="-317500" algn="l" rtl="0">
              <a:spcBef>
                <a:spcPts val="0"/>
              </a:spcBef>
              <a:spcAft>
                <a:spcPts val="0"/>
              </a:spcAft>
              <a:buSzPts val="1400"/>
              <a:buChar char="-"/>
            </a:pPr>
            <a:r>
              <a:rPr lang="no"/>
              <a:t>Levere og få godkjent øvinger</a:t>
            </a:r>
            <a:endParaRPr/>
          </a:p>
          <a:p>
            <a:pPr marL="914400" lvl="1" indent="-317500" algn="l" rtl="0">
              <a:spcBef>
                <a:spcPts val="0"/>
              </a:spcBef>
              <a:spcAft>
                <a:spcPts val="0"/>
              </a:spcAft>
              <a:buSzPts val="1400"/>
              <a:buChar char="-"/>
            </a:pPr>
            <a:r>
              <a:rPr lang="no"/>
              <a:t>Forum og gruppeverktøy</a:t>
            </a:r>
            <a:endParaRPr/>
          </a:p>
          <a:p>
            <a:pPr marL="457200" lvl="0" indent="-342900" algn="l" rtl="0">
              <a:spcBef>
                <a:spcPts val="0"/>
              </a:spcBef>
              <a:spcAft>
                <a:spcPts val="0"/>
              </a:spcAft>
              <a:buSzPts val="1800"/>
              <a:buChar char="-"/>
            </a:pPr>
            <a:r>
              <a:rPr lang="no"/>
              <a:t>For ansatte:</a:t>
            </a:r>
            <a:endParaRPr/>
          </a:p>
          <a:p>
            <a:pPr marL="914400" lvl="1" indent="-317500" algn="l" rtl="0">
              <a:spcBef>
                <a:spcPts val="0"/>
              </a:spcBef>
              <a:spcAft>
                <a:spcPts val="0"/>
              </a:spcAft>
              <a:buSzPts val="1400"/>
              <a:buChar char="-"/>
            </a:pPr>
            <a:r>
              <a:rPr lang="no"/>
              <a:t>Rette øvinger</a:t>
            </a:r>
            <a:endParaRPr/>
          </a:p>
          <a:p>
            <a:pPr marL="914400" lvl="1" indent="-317500" algn="l" rtl="0">
              <a:spcBef>
                <a:spcPts val="0"/>
              </a:spcBef>
              <a:spcAft>
                <a:spcPts val="0"/>
              </a:spcAft>
              <a:buSzPts val="1400"/>
              <a:buChar char="-"/>
            </a:pPr>
            <a:r>
              <a:rPr lang="no"/>
              <a:t>Publisere kunngjøringer</a:t>
            </a:r>
            <a:endParaRPr/>
          </a:p>
          <a:p>
            <a:pPr marL="914400" lvl="1" indent="-317500" algn="l" rtl="0">
              <a:spcBef>
                <a:spcPts val="0"/>
              </a:spcBef>
              <a:spcAft>
                <a:spcPts val="0"/>
              </a:spcAft>
              <a:buSzPts val="1400"/>
              <a:buChar char="-"/>
            </a:pPr>
            <a:r>
              <a:rPr lang="no"/>
              <a:t>Se hvilke studenter som er registrert i emnet. </a:t>
            </a:r>
            <a:endParaRPr/>
          </a:p>
          <a:p>
            <a:pPr marL="914400" lvl="1" indent="-317500" algn="l" rtl="0">
              <a:spcBef>
                <a:spcPts val="0"/>
              </a:spcBef>
              <a:spcAft>
                <a:spcPts val="0"/>
              </a:spcAft>
              <a:buSzPts val="1400"/>
              <a:buChar char="-"/>
            </a:pPr>
            <a:r>
              <a:rPr lang="no"/>
              <a:t>Administrative ting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Brukergrensesnitt</a:t>
            </a:r>
            <a:endParaRPr/>
          </a:p>
        </p:txBody>
      </p:sp>
      <p:sp>
        <p:nvSpPr>
          <p:cNvPr id="67" name="Google Shape;67;p15"/>
          <p:cNvSpPr txBox="1">
            <a:spLocks noGrp="1"/>
          </p:cNvSpPr>
          <p:nvPr>
            <p:ph type="body" idx="1"/>
          </p:nvPr>
        </p:nvSpPr>
        <p:spPr>
          <a:xfrm>
            <a:off x="311700" y="1152475"/>
            <a:ext cx="3980700" cy="37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dirty="0"/>
              <a:t>Her er en video av det grunnleggende en kan gjøre på Blackboard. Videoen viser forsiden til Blackboard, hvor en ser kunngjøringer, fag en er oppmeldt i og når innleveringer skal leveres. </a:t>
            </a:r>
            <a:br>
              <a:rPr lang="no" dirty="0"/>
            </a:br>
            <a:br>
              <a:rPr lang="no" dirty="0"/>
            </a:br>
            <a:r>
              <a:rPr lang="no" dirty="0"/>
              <a:t>Etterpå vises emnesiden til MMI og </a:t>
            </a:r>
            <a:br>
              <a:rPr lang="no" dirty="0"/>
            </a:br>
            <a:r>
              <a:rPr lang="no" dirty="0"/>
              <a:t>MMIs øvinger. Etterpå vises alle kunngjøringer og “Mine resultater”. </a:t>
            </a:r>
            <a:endParaRPr dirty="0"/>
          </a:p>
          <a:p>
            <a:pPr marL="0" lvl="0" indent="0" algn="l" rtl="0">
              <a:spcBef>
                <a:spcPts val="1600"/>
              </a:spcBef>
              <a:spcAft>
                <a:spcPts val="0"/>
              </a:spcAft>
              <a:buNone/>
            </a:pPr>
            <a:endParaRPr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pic>
        <p:nvPicPr>
          <p:cNvPr id="2" name="Skjermopptak 2019-01-29 kl. 11.51.05.mov">
            <a:hlinkClick r:id="" action="ppaction://media"/>
            <a:extLst>
              <a:ext uri="{FF2B5EF4-FFF2-40B4-BE49-F238E27FC236}">
                <a16:creationId xmlns:a16="http://schemas.microsoft.com/office/drawing/2014/main" id="{D91ABA22-E3E9-5341-8ABA-AA66C5AAF89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92400" y="1152475"/>
            <a:ext cx="4851600" cy="29733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Positive aspekter ved designet del 1</a:t>
            </a:r>
            <a:endParaRPr/>
          </a:p>
        </p:txBody>
      </p:sp>
      <p:sp>
        <p:nvSpPr>
          <p:cNvPr id="74" name="Google Shape;74;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Noen steder får en feedback når en “hover” over et element på siden. Når man også trykker på elementer i menyen, endres en lilla underline fra siden du nettopp var på, til den du nå er i. (se bilde)</a:t>
            </a:r>
            <a:endParaRPr/>
          </a:p>
          <a:p>
            <a:pPr marL="457200" lvl="0" indent="-342900" algn="l" rtl="0">
              <a:spcBef>
                <a:spcPts val="0"/>
              </a:spcBef>
              <a:spcAft>
                <a:spcPts val="0"/>
              </a:spcAft>
              <a:buSzPts val="1800"/>
              <a:buChar char="-"/>
            </a:pPr>
            <a:r>
              <a:rPr lang="no"/>
              <a:t>I menyen har Blackboard “Hjem” før “Varsler” som er en naturlig mapping. </a:t>
            </a:r>
            <a:endParaRPr/>
          </a:p>
          <a:p>
            <a:pPr marL="457200" lvl="0" indent="-342900" algn="l" rtl="0">
              <a:spcBef>
                <a:spcPts val="0"/>
              </a:spcBef>
              <a:spcAft>
                <a:spcPts val="0"/>
              </a:spcAft>
              <a:buSzPts val="1800"/>
              <a:buChar char="-"/>
            </a:pPr>
            <a:r>
              <a:rPr lang="no"/>
              <a:t>Constraints</a:t>
            </a:r>
            <a:endParaRPr/>
          </a:p>
          <a:p>
            <a:pPr marL="914400" lvl="1" indent="-317500" algn="l" rtl="0">
              <a:spcBef>
                <a:spcPts val="0"/>
              </a:spcBef>
              <a:spcAft>
                <a:spcPts val="0"/>
              </a:spcAft>
              <a:buSzPts val="1400"/>
              <a:buChar char="-"/>
            </a:pPr>
            <a:r>
              <a:rPr lang="no"/>
              <a:t>Linkene er markert lilla, som forteller oss av at det å trykke på en av disse vil ta oss videre.</a:t>
            </a:r>
            <a:endParaRPr/>
          </a:p>
          <a:p>
            <a:pPr marL="0" lvl="0" indent="0" algn="l" rtl="0">
              <a:spcBef>
                <a:spcPts val="1600"/>
              </a:spcBef>
              <a:spcAft>
                <a:spcPts val="1600"/>
              </a:spcAft>
              <a:buNone/>
            </a:pPr>
            <a:endParaRPr/>
          </a:p>
        </p:txBody>
      </p:sp>
      <p:pic>
        <p:nvPicPr>
          <p:cNvPr id="75" name="Google Shape;75;p16"/>
          <p:cNvPicPr preferRelativeResize="0"/>
          <p:nvPr/>
        </p:nvPicPr>
        <p:blipFill>
          <a:blip r:embed="rId3">
            <a:alphaModFix/>
          </a:blip>
          <a:stretch>
            <a:fillRect/>
          </a:stretch>
        </p:blipFill>
        <p:spPr>
          <a:xfrm>
            <a:off x="608550" y="3187975"/>
            <a:ext cx="7926900" cy="1069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Positive aspekter ved designet del 2</a:t>
            </a:r>
            <a:endParaRPr/>
          </a:p>
        </p:txBody>
      </p:sp>
      <p:sp>
        <p:nvSpPr>
          <p:cNvPr id="81" name="Google Shape;81;p17"/>
          <p:cNvSpPr txBox="1">
            <a:spLocks noGrp="1"/>
          </p:cNvSpPr>
          <p:nvPr>
            <p:ph type="body" idx="1"/>
          </p:nvPr>
        </p:nvSpPr>
        <p:spPr>
          <a:xfrm>
            <a:off x="311700" y="1152475"/>
            <a:ext cx="8520600" cy="3768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Consistency:</a:t>
            </a:r>
            <a:endParaRPr/>
          </a:p>
          <a:p>
            <a:pPr marL="914400" lvl="1" indent="-317500" algn="l" rtl="0">
              <a:spcBef>
                <a:spcPts val="0"/>
              </a:spcBef>
              <a:spcAft>
                <a:spcPts val="0"/>
              </a:spcAft>
              <a:buSzPts val="1400"/>
              <a:buChar char="-"/>
            </a:pPr>
            <a:r>
              <a:rPr lang="no"/>
              <a:t>Tannhjul som går til innstillinger. </a:t>
            </a:r>
            <a:endParaRPr/>
          </a:p>
          <a:p>
            <a:pPr marL="457200" lvl="0" indent="-342900" algn="l" rtl="0">
              <a:spcBef>
                <a:spcPts val="0"/>
              </a:spcBef>
              <a:spcAft>
                <a:spcPts val="0"/>
              </a:spcAft>
              <a:buSzPts val="1800"/>
              <a:buChar char="-"/>
            </a:pPr>
            <a:r>
              <a:rPr lang="no"/>
              <a:t>Affordance - knaper ser ut som knapper, på disse knappene får brukeren også en feedback når han holder over de. Samtidig finnes det piler som folk er kjent med at blir til en dropdown meny når de klikker på.</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82" name="Google Shape;82;p17"/>
          <p:cNvPicPr preferRelativeResize="0"/>
          <p:nvPr/>
        </p:nvPicPr>
        <p:blipFill>
          <a:blip r:embed="rId3">
            <a:alphaModFix/>
          </a:blip>
          <a:stretch>
            <a:fillRect/>
          </a:stretch>
        </p:blipFill>
        <p:spPr>
          <a:xfrm>
            <a:off x="1262325" y="3279850"/>
            <a:ext cx="6736650" cy="1122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Negative aspekter</a:t>
            </a:r>
            <a:endParaRPr/>
          </a:p>
        </p:txBody>
      </p:sp>
      <p:sp>
        <p:nvSpPr>
          <p:cNvPr id="88" name="Google Shape;8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Kan ikke søke etter navn når man skal godkjenne øvinger som studass. Man må manuelt velge “se alle” og så trykke ctrl F </a:t>
            </a:r>
            <a:endParaRPr/>
          </a:p>
          <a:p>
            <a:pPr marL="457200" lvl="0" indent="-342900" algn="l" rtl="0">
              <a:spcBef>
                <a:spcPts val="0"/>
              </a:spcBef>
              <a:spcAft>
                <a:spcPts val="0"/>
              </a:spcAft>
              <a:buSzPts val="1800"/>
              <a:buChar char="-"/>
            </a:pPr>
            <a:r>
              <a:rPr lang="no"/>
              <a:t>Visibility</a:t>
            </a:r>
            <a:endParaRPr/>
          </a:p>
          <a:p>
            <a:pPr marL="914400" lvl="1" indent="-317500" algn="l" rtl="0">
              <a:spcBef>
                <a:spcPts val="0"/>
              </a:spcBef>
              <a:spcAft>
                <a:spcPts val="0"/>
              </a:spcAft>
              <a:buSzPts val="1400"/>
              <a:buChar char="-"/>
            </a:pPr>
            <a:r>
              <a:rPr lang="no"/>
              <a:t>Mye funksjonalitet er gjemt under fagsider og menyer</a:t>
            </a:r>
            <a:endParaRPr/>
          </a:p>
          <a:p>
            <a:pPr marL="457200" lvl="0" indent="-342900" algn="l" rtl="0">
              <a:spcBef>
                <a:spcPts val="0"/>
              </a:spcBef>
              <a:spcAft>
                <a:spcPts val="0"/>
              </a:spcAft>
              <a:buSzPts val="1800"/>
              <a:buChar char="-"/>
            </a:pPr>
            <a:r>
              <a:rPr lang="no"/>
              <a:t>(false)Affordance</a:t>
            </a:r>
            <a:endParaRPr/>
          </a:p>
          <a:p>
            <a:pPr marL="914400" lvl="1" indent="-317500" algn="l" rtl="0">
              <a:spcBef>
                <a:spcPts val="0"/>
              </a:spcBef>
              <a:spcAft>
                <a:spcPts val="0"/>
              </a:spcAft>
              <a:buSzPts val="1400"/>
              <a:buChar char="-"/>
            </a:pPr>
            <a:r>
              <a:rPr lang="no"/>
              <a:t>Skaper en forventning av nedtrekksmeny, men det er det ikke.</a:t>
            </a:r>
            <a:endParaRPr/>
          </a:p>
          <a:p>
            <a:pPr marL="457200" marR="0" lvl="0" indent="-342900" algn="l" rtl="0">
              <a:lnSpc>
                <a:spcPct val="115000"/>
              </a:lnSpc>
              <a:spcBef>
                <a:spcPts val="0"/>
              </a:spcBef>
              <a:spcAft>
                <a:spcPts val="0"/>
              </a:spcAft>
              <a:buClr>
                <a:schemeClr val="dk2"/>
              </a:buClr>
              <a:buSzPts val="1800"/>
              <a:buFont typeface="Arial"/>
              <a:buChar char="-"/>
            </a:pPr>
            <a:r>
              <a:rPr lang="no"/>
              <a:t>Constraints</a:t>
            </a:r>
            <a:endParaRPr/>
          </a:p>
          <a:p>
            <a:pPr marL="914400" marR="0" lvl="1" indent="-317500" algn="l" rtl="0">
              <a:lnSpc>
                <a:spcPct val="115000"/>
              </a:lnSpc>
              <a:spcBef>
                <a:spcPts val="0"/>
              </a:spcBef>
              <a:spcAft>
                <a:spcPts val="0"/>
              </a:spcAft>
              <a:buSzPts val="1400"/>
              <a:buChar char="-"/>
            </a:pPr>
            <a:r>
              <a:rPr lang="no"/>
              <a:t>Det er mulig å lagre utkast i oppgavebesvarelser uten å ha skrevet noe som helst.</a:t>
            </a:r>
            <a:endParaRPr/>
          </a:p>
        </p:txBody>
      </p:sp>
      <p:pic>
        <p:nvPicPr>
          <p:cNvPr id="89" name="Google Shape;89;p18"/>
          <p:cNvPicPr preferRelativeResize="0"/>
          <p:nvPr/>
        </p:nvPicPr>
        <p:blipFill>
          <a:blip r:embed="rId3">
            <a:alphaModFix/>
          </a:blip>
          <a:stretch>
            <a:fillRect/>
          </a:stretch>
        </p:blipFill>
        <p:spPr>
          <a:xfrm>
            <a:off x="6315326" y="2574325"/>
            <a:ext cx="2338548" cy="572700"/>
          </a:xfrm>
          <a:prstGeom prst="rect">
            <a:avLst/>
          </a:prstGeom>
          <a:noFill/>
          <a:ln>
            <a:noFill/>
          </a:ln>
        </p:spPr>
      </p:pic>
      <p:pic>
        <p:nvPicPr>
          <p:cNvPr id="90" name="Google Shape;90;p18"/>
          <p:cNvPicPr preferRelativeResize="0"/>
          <p:nvPr/>
        </p:nvPicPr>
        <p:blipFill>
          <a:blip r:embed="rId4">
            <a:alphaModFix/>
          </a:blip>
          <a:stretch>
            <a:fillRect/>
          </a:stretch>
        </p:blipFill>
        <p:spPr>
          <a:xfrm>
            <a:off x="4683500" y="3872350"/>
            <a:ext cx="4148800" cy="1134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no"/>
              <a:t>Negative aspekter del 2</a:t>
            </a:r>
            <a:endParaRPr/>
          </a:p>
        </p:txBody>
      </p:sp>
      <p:sp>
        <p:nvSpPr>
          <p:cNvPr id="96" name="Google Shape;96;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Feedback</a:t>
            </a:r>
            <a:endParaRPr/>
          </a:p>
          <a:p>
            <a:pPr marL="914400" lvl="1" indent="-317500" algn="l" rtl="0">
              <a:spcBef>
                <a:spcPts val="0"/>
              </a:spcBef>
              <a:spcAft>
                <a:spcPts val="0"/>
              </a:spcAft>
              <a:buSzPts val="1400"/>
              <a:buChar char="-"/>
            </a:pPr>
            <a:r>
              <a:rPr lang="no"/>
              <a:t>Det er ikke feedback når man trykker seg inn på emner. Noe som kan gjøre brukeren usikker.</a:t>
            </a:r>
            <a:endParaRPr/>
          </a:p>
          <a:p>
            <a:pPr marL="457200" lvl="0" indent="-342900" algn="l" rtl="0">
              <a:spcBef>
                <a:spcPts val="0"/>
              </a:spcBef>
              <a:spcAft>
                <a:spcPts val="0"/>
              </a:spcAft>
              <a:buSzPts val="1800"/>
              <a:buChar char="-"/>
            </a:pPr>
            <a:r>
              <a:rPr lang="no"/>
              <a:t>Mapping</a:t>
            </a:r>
            <a:endParaRPr/>
          </a:p>
          <a:p>
            <a:pPr marL="914400" lvl="1" indent="-317500" algn="l" rtl="0">
              <a:spcBef>
                <a:spcPts val="0"/>
              </a:spcBef>
              <a:spcAft>
                <a:spcPts val="0"/>
              </a:spcAft>
              <a:buSzPts val="1400"/>
              <a:buChar char="-"/>
            </a:pPr>
            <a:r>
              <a:rPr lang="no"/>
              <a:t>Det å liste opp kalenderen nedenfor vurderinger går bort fra forventningen om å ha kalenderen lett tilgjengelig.</a:t>
            </a:r>
            <a:endParaRPr/>
          </a:p>
          <a:p>
            <a:pPr marL="457200" lvl="0" indent="-342900" algn="l" rtl="0">
              <a:spcBef>
                <a:spcPts val="0"/>
              </a:spcBef>
              <a:spcAft>
                <a:spcPts val="0"/>
              </a:spcAft>
              <a:buSzPts val="1800"/>
              <a:buChar char="-"/>
            </a:pPr>
            <a:r>
              <a:rPr lang="no"/>
              <a:t>Consistency</a:t>
            </a:r>
            <a:endParaRPr/>
          </a:p>
          <a:p>
            <a:pPr marL="914400" lvl="1" indent="-317500" algn="l" rtl="0">
              <a:spcBef>
                <a:spcPts val="0"/>
              </a:spcBef>
              <a:spcAft>
                <a:spcPts val="0"/>
              </a:spcAft>
              <a:buSzPts val="1400"/>
              <a:buChar char="-"/>
            </a:pPr>
            <a:r>
              <a:rPr lang="no"/>
              <a:t>De benytter seg av denne knappen for å logge seg av. Dette tegnet sier “Skru av”, noe 	      som ikke samsvarer med forventningene til knappen.</a:t>
            </a:r>
            <a:endParaRPr/>
          </a:p>
        </p:txBody>
      </p:sp>
      <p:pic>
        <p:nvPicPr>
          <p:cNvPr id="97" name="Google Shape;97;p19"/>
          <p:cNvPicPr preferRelativeResize="0"/>
          <p:nvPr/>
        </p:nvPicPr>
        <p:blipFill>
          <a:blip r:embed="rId3">
            <a:alphaModFix/>
          </a:blip>
          <a:stretch>
            <a:fillRect/>
          </a:stretch>
        </p:blipFill>
        <p:spPr>
          <a:xfrm>
            <a:off x="5687125" y="3215275"/>
            <a:ext cx="357375" cy="311900"/>
          </a:xfrm>
          <a:prstGeom prst="rect">
            <a:avLst/>
          </a:prstGeom>
          <a:noFill/>
          <a:ln>
            <a:noFill/>
          </a:ln>
        </p:spPr>
      </p:pic>
      <p:pic>
        <p:nvPicPr>
          <p:cNvPr id="98" name="Google Shape;98;p19"/>
          <p:cNvPicPr preferRelativeResize="0"/>
          <p:nvPr/>
        </p:nvPicPr>
        <p:blipFill>
          <a:blip r:embed="rId4">
            <a:alphaModFix/>
          </a:blip>
          <a:stretch>
            <a:fillRect/>
          </a:stretch>
        </p:blipFill>
        <p:spPr>
          <a:xfrm>
            <a:off x="7350629" y="3215275"/>
            <a:ext cx="1793375" cy="1928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o"/>
              <a:t>Vårt forbedringsforslag</a:t>
            </a:r>
            <a:endParaRPr/>
          </a:p>
        </p:txBody>
      </p:sp>
      <p:sp>
        <p:nvSpPr>
          <p:cNvPr id="104" name="Google Shape;104;p20"/>
          <p:cNvSpPr txBox="1">
            <a:spLocks noGrp="1"/>
          </p:cNvSpPr>
          <p:nvPr>
            <p:ph type="body" idx="1"/>
          </p:nvPr>
        </p:nvSpPr>
        <p:spPr>
          <a:xfrm>
            <a:off x="311700" y="1152475"/>
            <a:ext cx="82017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no"/>
              <a:t>Putte sidebar på homepage</a:t>
            </a:r>
            <a:endParaRPr/>
          </a:p>
          <a:p>
            <a:pPr marL="457200" lvl="0" indent="-342900" algn="l" rtl="0">
              <a:spcBef>
                <a:spcPts val="0"/>
              </a:spcBef>
              <a:spcAft>
                <a:spcPts val="0"/>
              </a:spcAft>
              <a:buSzPts val="1800"/>
              <a:buChar char="-"/>
            </a:pPr>
            <a:r>
              <a:rPr lang="no"/>
              <a:t>Fleksibilitet, mulighet for å komme seg raskere til “Emnets startside” fra Varsel siden. Fagnavnet kunne vært linkbart.</a:t>
            </a:r>
            <a:endParaRPr/>
          </a:p>
          <a:p>
            <a:pPr marL="457200" lvl="0" indent="-342900" algn="l" rtl="0">
              <a:spcBef>
                <a:spcPts val="0"/>
              </a:spcBef>
              <a:spcAft>
                <a:spcPts val="0"/>
              </a:spcAft>
              <a:buSzPts val="1800"/>
              <a:buChar char="-"/>
            </a:pPr>
            <a:r>
              <a:rPr lang="no"/>
              <a:t>Mapping! Mindre klikk</a:t>
            </a:r>
            <a:endParaRPr/>
          </a:p>
          <a:p>
            <a:pPr marL="457200" lvl="0" indent="-342900" algn="l" rtl="0">
              <a:spcBef>
                <a:spcPts val="0"/>
              </a:spcBef>
              <a:spcAft>
                <a:spcPts val="0"/>
              </a:spcAft>
              <a:buSzPts val="1800"/>
              <a:buChar char="-"/>
            </a:pPr>
            <a:r>
              <a:rPr lang="no"/>
              <a:t>Brukskvalitet, mer effektivt.</a:t>
            </a:r>
            <a:endParaRPr/>
          </a:p>
          <a:p>
            <a:pPr marL="457200" lvl="0" indent="-342900" algn="l" rtl="0">
              <a:spcBef>
                <a:spcPts val="0"/>
              </a:spcBef>
              <a:spcAft>
                <a:spcPts val="0"/>
              </a:spcAft>
              <a:buSzPts val="1800"/>
              <a:buChar char="-"/>
            </a:pPr>
            <a:r>
              <a:rPr lang="no"/>
              <a:t>Bedre visibility</a:t>
            </a:r>
            <a:endParaRPr/>
          </a:p>
          <a:p>
            <a:pPr marL="457200" lvl="0" indent="-342900" algn="l" rtl="0">
              <a:spcBef>
                <a:spcPts val="0"/>
              </a:spcBef>
              <a:spcAft>
                <a:spcPts val="0"/>
              </a:spcAft>
              <a:buSzPts val="1800"/>
              <a:buChar char="-"/>
            </a:pPr>
            <a:r>
              <a:rPr lang="no"/>
              <a:t>Bedre consistency, fordi man har side baren på alle sidene.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11" name="Google Shape;111;p21"/>
          <p:cNvPicPr preferRelativeResize="0"/>
          <p:nvPr/>
        </p:nvPicPr>
        <p:blipFill>
          <a:blip r:embed="rId3">
            <a:alphaModFix/>
          </a:blip>
          <a:stretch>
            <a:fillRect/>
          </a:stretch>
        </p:blipFill>
        <p:spPr>
          <a:xfrm>
            <a:off x="0" y="198500"/>
            <a:ext cx="9144000" cy="4198876"/>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447</Words>
  <Application>Microsoft Macintosh PowerPoint</Application>
  <PresentationFormat>Skjermfremvisning (16:9)</PresentationFormat>
  <Paragraphs>48</Paragraphs>
  <Slides>10</Slides>
  <Notes>10</Notes>
  <HiddenSlides>0</HiddenSlides>
  <MMClips>1</MMClips>
  <ScaleCrop>false</ScaleCrop>
  <HeadingPairs>
    <vt:vector size="6" baseType="variant">
      <vt:variant>
        <vt:lpstr>Brukte skrifter</vt:lpstr>
      </vt:variant>
      <vt:variant>
        <vt:i4>1</vt:i4>
      </vt:variant>
      <vt:variant>
        <vt:lpstr>Tema</vt:lpstr>
      </vt:variant>
      <vt:variant>
        <vt:i4>1</vt:i4>
      </vt:variant>
      <vt:variant>
        <vt:lpstr>Lysbildetitler</vt:lpstr>
      </vt:variant>
      <vt:variant>
        <vt:i4>10</vt:i4>
      </vt:variant>
    </vt:vector>
  </HeadingPairs>
  <TitlesOfParts>
    <vt:vector size="12" baseType="lpstr">
      <vt:lpstr>Arial</vt:lpstr>
      <vt:lpstr>Simple Light</vt:lpstr>
      <vt:lpstr>Øving 1: Designprinsipper</vt:lpstr>
      <vt:lpstr>Hva skal produktet gjøre?</vt:lpstr>
      <vt:lpstr>Brukergrensesnitt</vt:lpstr>
      <vt:lpstr>Positive aspekter ved designet del 1</vt:lpstr>
      <vt:lpstr>Positive aspekter ved designet del 2</vt:lpstr>
      <vt:lpstr>Negative aspekter</vt:lpstr>
      <vt:lpstr>Negative aspekter del 2</vt:lpstr>
      <vt:lpstr>Vårt forbedringsforslag</vt:lpstr>
      <vt:lpstr>PowerPoint-presentasjon</vt:lpstr>
      <vt:lpstr>PowerPoint-presentasjon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Øving 1: Designprinsipper</dc:title>
  <cp:lastModifiedBy>Sander Bjerklund Lindberg</cp:lastModifiedBy>
  <cp:revision>1</cp:revision>
  <dcterms:modified xsi:type="dcterms:W3CDTF">2019-01-29T12:01:07Z</dcterms:modified>
</cp:coreProperties>
</file>